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5" r:id="rId4"/>
    <p:sldId id="262" r:id="rId5"/>
    <p:sldId id="271" r:id="rId6"/>
    <p:sldId id="258" r:id="rId7"/>
    <p:sldId id="266" r:id="rId8"/>
    <p:sldId id="267" r:id="rId9"/>
    <p:sldId id="268" r:id="rId10"/>
    <p:sldId id="269" r:id="rId11"/>
    <p:sldId id="270" r:id="rId12"/>
    <p:sldId id="259" r:id="rId13"/>
    <p:sldId id="272" r:id="rId1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B0F80-9FF3-4B29-9537-3A221765DDA4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28FA8-E2BF-4F42-9736-6D3215B9AFB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91854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28FA8-E2BF-4F42-9736-6D3215B9AFB1}" type="slidenum">
              <a:rPr lang="bg-BG" smtClean="0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92426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28FA8-E2BF-4F42-9736-6D3215B9AFB1}" type="slidenum">
              <a:rPr lang="bg-BG" smtClean="0"/>
              <a:t>6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72853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28FA8-E2BF-4F42-9736-6D3215B9AFB1}" type="slidenum">
              <a:rPr lang="bg-BG" smtClean="0"/>
              <a:t>7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835655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28FA8-E2BF-4F42-9736-6D3215B9AFB1}" type="slidenum">
              <a:rPr lang="bg-BG" smtClean="0"/>
              <a:t>8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84111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28FA8-E2BF-4F42-9736-6D3215B9AFB1}" type="slidenum">
              <a:rPr lang="bg-BG" smtClean="0"/>
              <a:t>9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0766205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28FA8-E2BF-4F42-9736-6D3215B9AFB1}" type="slidenum">
              <a:rPr lang="bg-BG" smtClean="0"/>
              <a:t>10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57907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28FA8-E2BF-4F42-9736-6D3215B9AFB1}" type="slidenum">
              <a:rPr lang="bg-BG" smtClean="0"/>
              <a:t>11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74565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23129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949997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64596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50372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55065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19317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32049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85049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50089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257996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32106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65186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51189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075649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14765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12613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55065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96ED71F0-D2A2-48EE-B726-4B343644814C}" type="datetimeFigureOut">
              <a:rPr lang="bg-BG" smtClean="0"/>
              <a:t>15.7.2024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1F63E195-57FC-4FB5-9E4A-1F57F06CF196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02621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11560" y="-387424"/>
            <a:ext cx="7772400" cy="2378695"/>
          </a:xfrm>
        </p:spPr>
        <p:txBody>
          <a:bodyPr>
            <a:normAutofit/>
          </a:bodyPr>
          <a:lstStyle/>
          <a:p>
            <a:pPr algn="ctr"/>
            <a:r>
              <a:rPr lang="bg-BG" sz="3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Ще уча във Велико Търново, </a:t>
            </a:r>
            <a:r>
              <a:rPr lang="bg-BG" sz="3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но къде ще пребивавам, </a:t>
            </a:r>
            <a:r>
              <a:rPr lang="bg-BG" sz="3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как </a:t>
            </a:r>
            <a:r>
              <a:rPr lang="bg-BG" sz="3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да стане?</a:t>
            </a:r>
            <a:endParaRPr lang="bg-BG" sz="3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947" y="2276872"/>
            <a:ext cx="6143625" cy="34563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362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  <p:bldP spid="2" grpId="3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229820" y="867774"/>
            <a:ext cx="6008712" cy="1368152"/>
          </a:xfrm>
        </p:spPr>
        <p:txBody>
          <a:bodyPr/>
          <a:lstStyle/>
          <a:p>
            <a:pPr algn="ctr"/>
            <a:r>
              <a:rPr lang="bg-BG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Няма задача без решение</a:t>
            </a:r>
            <a:r>
              <a:rPr lang="bg-BG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!</a:t>
            </a:r>
            <a:br>
              <a:rPr lang="bg-BG" sz="28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bg-BG" sz="28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Общинско ученическо общежитие „Кольо </a:t>
            </a:r>
            <a:r>
              <a:rPr lang="bg-BG" sz="2800" b="1" i="1" dirty="0" err="1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Фичето</a:t>
            </a:r>
            <a:r>
              <a:rPr lang="bg-BG" sz="28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endParaRPr lang="bg-BG" sz="2800" b="1" i="1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36912"/>
            <a:ext cx="7070888" cy="3283247"/>
          </a:xfrm>
          <a:prstGeom prst="snip2DiagRect">
            <a:avLst>
              <a:gd name="adj1" fmla="val 36075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Колю Фичето: „Не градете толкоз дувари, дето да ви делят, ами повече  мостове - да ви събират“ | Инженерният портал на България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68" b="11620"/>
          <a:stretch/>
        </p:blipFill>
        <p:spPr bwMode="auto">
          <a:xfrm>
            <a:off x="1403648" y="867774"/>
            <a:ext cx="1080120" cy="14536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00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330790" y="908720"/>
            <a:ext cx="6345260" cy="709865"/>
          </a:xfrm>
        </p:spPr>
        <p:txBody>
          <a:bodyPr/>
          <a:lstStyle/>
          <a:p>
            <a:pPr algn="just"/>
            <a:r>
              <a:rPr lang="bg-BG" sz="2800" dirty="0" smtClean="0"/>
              <a:t>Чудесни условия да приготвим храната си и да се погрижим за себе си</a:t>
            </a:r>
            <a:endParaRPr lang="bg-BG" sz="2800" dirty="0"/>
          </a:p>
        </p:txBody>
      </p:sp>
      <p:pic>
        <p:nvPicPr>
          <p:cNvPr id="3074" name="Picture 2" descr="C:\Users\User\Desktop\56603223_628558704250770_1994796946446876672_n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01"/>
          <a:stretch/>
        </p:blipFill>
        <p:spPr bwMode="auto">
          <a:xfrm>
            <a:off x="755576" y="2816441"/>
            <a:ext cx="3456384" cy="35715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56922933_347298132570055_9132844034744647680_n.jpg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4"/>
          <a:stretch/>
        </p:blipFill>
        <p:spPr bwMode="auto">
          <a:xfrm>
            <a:off x="5113694" y="2785997"/>
            <a:ext cx="2842682" cy="3614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иране 8"/>
          <p:cNvGrpSpPr/>
          <p:nvPr/>
        </p:nvGrpSpPr>
        <p:grpSpPr>
          <a:xfrm>
            <a:off x="35496" y="202901"/>
            <a:ext cx="8352928" cy="6655099"/>
            <a:chOff x="35496" y="202901"/>
            <a:chExt cx="8352928" cy="6655099"/>
          </a:xfrm>
        </p:grpSpPr>
        <p:cxnSp>
          <p:nvCxnSpPr>
            <p:cNvPr id="10" name="Право съединение 9"/>
            <p:cNvCxnSpPr/>
            <p:nvPr/>
          </p:nvCxnSpPr>
          <p:spPr>
            <a:xfrm>
              <a:off x="323528" y="404664"/>
              <a:ext cx="0" cy="6453336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Право съединение 10"/>
            <p:cNvCxnSpPr/>
            <p:nvPr/>
          </p:nvCxnSpPr>
          <p:spPr>
            <a:xfrm>
              <a:off x="166922" y="202901"/>
              <a:ext cx="7076" cy="6538467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Право съединение 11"/>
            <p:cNvCxnSpPr/>
            <p:nvPr/>
          </p:nvCxnSpPr>
          <p:spPr>
            <a:xfrm flipH="1">
              <a:off x="107504" y="6669360"/>
              <a:ext cx="8280920" cy="0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Право съединение 12"/>
            <p:cNvCxnSpPr/>
            <p:nvPr/>
          </p:nvCxnSpPr>
          <p:spPr>
            <a:xfrm flipH="1">
              <a:off x="35496" y="6525344"/>
              <a:ext cx="8136904" cy="0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75640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345260" cy="709865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b="1" dirty="0" smtClean="0">
                <a:solidFill>
                  <a:srgbClr val="FFC000"/>
                </a:solidFill>
              </a:rPr>
              <a:t>Така учим и живеем</a:t>
            </a:r>
            <a:endParaRPr lang="bg-BG" b="1" dirty="0">
              <a:solidFill>
                <a:srgbClr val="FFC000"/>
              </a:solidFill>
            </a:endParaRPr>
          </a:p>
        </p:txBody>
      </p:sp>
      <p:pic>
        <p:nvPicPr>
          <p:cNvPr id="8" name="Контейнер за съдържание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2669496"/>
            <a:ext cx="4789091" cy="35918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420887"/>
            <a:ext cx="2880320" cy="38404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5" name="Групиране 24"/>
          <p:cNvGrpSpPr/>
          <p:nvPr/>
        </p:nvGrpSpPr>
        <p:grpSpPr>
          <a:xfrm>
            <a:off x="35496" y="202901"/>
            <a:ext cx="8352928" cy="6655099"/>
            <a:chOff x="35496" y="202901"/>
            <a:chExt cx="8352928" cy="6655099"/>
          </a:xfrm>
        </p:grpSpPr>
        <p:cxnSp>
          <p:nvCxnSpPr>
            <p:cNvPr id="11" name="Право съединение 10"/>
            <p:cNvCxnSpPr/>
            <p:nvPr/>
          </p:nvCxnSpPr>
          <p:spPr>
            <a:xfrm>
              <a:off x="323528" y="404664"/>
              <a:ext cx="0" cy="6453336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Право съединение 13"/>
            <p:cNvCxnSpPr/>
            <p:nvPr/>
          </p:nvCxnSpPr>
          <p:spPr>
            <a:xfrm>
              <a:off x="166922" y="202901"/>
              <a:ext cx="7076" cy="6538467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Право съединение 14"/>
            <p:cNvCxnSpPr/>
            <p:nvPr/>
          </p:nvCxnSpPr>
          <p:spPr>
            <a:xfrm flipH="1">
              <a:off x="107504" y="6669360"/>
              <a:ext cx="8280920" cy="0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Право съединение 15"/>
            <p:cNvCxnSpPr/>
            <p:nvPr/>
          </p:nvCxnSpPr>
          <p:spPr>
            <a:xfrm flipH="1">
              <a:off x="35496" y="6525344"/>
              <a:ext cx="8136904" cy="0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35996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345260" cy="151216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g-BG" b="1" dirty="0" smtClean="0">
                <a:solidFill>
                  <a:srgbClr val="FFC000"/>
                </a:solidFill>
              </a:rPr>
              <a:t>Тренинги и консултации с</a:t>
            </a:r>
            <a:br>
              <a:rPr lang="bg-BG" b="1" dirty="0" smtClean="0">
                <a:solidFill>
                  <a:srgbClr val="FFC000"/>
                </a:solidFill>
              </a:rPr>
            </a:br>
            <a:r>
              <a:rPr lang="bg-BG" b="1" dirty="0" smtClean="0">
                <a:solidFill>
                  <a:srgbClr val="FFC000"/>
                </a:solidFill>
              </a:rPr>
              <a:t>психолога</a:t>
            </a:r>
            <a:endParaRPr lang="bg-BG" b="1" dirty="0">
              <a:solidFill>
                <a:srgbClr val="FFC000"/>
              </a:solidFill>
            </a:endParaRPr>
          </a:p>
        </p:txBody>
      </p:sp>
      <p:grpSp>
        <p:nvGrpSpPr>
          <p:cNvPr id="25" name="Групиране 24"/>
          <p:cNvGrpSpPr/>
          <p:nvPr/>
        </p:nvGrpSpPr>
        <p:grpSpPr>
          <a:xfrm>
            <a:off x="35496" y="202901"/>
            <a:ext cx="8352928" cy="6655099"/>
            <a:chOff x="35496" y="202901"/>
            <a:chExt cx="8352928" cy="6655099"/>
          </a:xfrm>
        </p:grpSpPr>
        <p:cxnSp>
          <p:nvCxnSpPr>
            <p:cNvPr id="11" name="Право съединение 10"/>
            <p:cNvCxnSpPr/>
            <p:nvPr/>
          </p:nvCxnSpPr>
          <p:spPr>
            <a:xfrm>
              <a:off x="323528" y="404664"/>
              <a:ext cx="0" cy="6453336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Право съединение 13"/>
            <p:cNvCxnSpPr/>
            <p:nvPr/>
          </p:nvCxnSpPr>
          <p:spPr>
            <a:xfrm>
              <a:off x="166922" y="202901"/>
              <a:ext cx="7076" cy="6538467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Право съединение 14"/>
            <p:cNvCxnSpPr/>
            <p:nvPr/>
          </p:nvCxnSpPr>
          <p:spPr>
            <a:xfrm flipH="1">
              <a:off x="107504" y="6669360"/>
              <a:ext cx="8280920" cy="0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Право съединение 15"/>
            <p:cNvCxnSpPr/>
            <p:nvPr/>
          </p:nvCxnSpPr>
          <p:spPr>
            <a:xfrm flipH="1">
              <a:off x="35496" y="6525344"/>
              <a:ext cx="8136904" cy="0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143" y="2167128"/>
            <a:ext cx="2874805" cy="4338826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0" b="15351"/>
          <a:stretch/>
        </p:blipFill>
        <p:spPr>
          <a:xfrm>
            <a:off x="4932040" y="2275265"/>
            <a:ext cx="2661175" cy="40562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53435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 bwMode="gray">
          <a:xfrm>
            <a:off x="1266830" y="188640"/>
            <a:ext cx="6345260" cy="136815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rgbClr val="FFFF66"/>
                </a:solidFill>
              </a:rPr>
              <a:t>Ето ни и нас – едно </a:t>
            </a:r>
            <a:r>
              <a:rPr lang="bg-BG" sz="2800" b="1" dirty="0" smtClean="0">
                <a:solidFill>
                  <a:srgbClr val="FFFF66"/>
                </a:solidFill>
              </a:rPr>
              <a:t>голямо семейство в делници и празници</a:t>
            </a:r>
            <a:endParaRPr lang="bg-BG" sz="2800" b="1" dirty="0">
              <a:solidFill>
                <a:srgbClr val="FFFF66"/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0" b="24940"/>
          <a:stretch/>
        </p:blipFill>
        <p:spPr>
          <a:xfrm>
            <a:off x="683568" y="2128240"/>
            <a:ext cx="3240360" cy="43250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6" name="Право съединение 5"/>
          <p:cNvCxnSpPr/>
          <p:nvPr/>
        </p:nvCxnSpPr>
        <p:spPr>
          <a:xfrm flipH="1">
            <a:off x="35496" y="6525344"/>
            <a:ext cx="8136904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7" name="Групиране 6"/>
          <p:cNvGrpSpPr/>
          <p:nvPr/>
        </p:nvGrpSpPr>
        <p:grpSpPr>
          <a:xfrm>
            <a:off x="35496" y="202901"/>
            <a:ext cx="8352928" cy="6655099"/>
            <a:chOff x="35496" y="202901"/>
            <a:chExt cx="8352928" cy="6655099"/>
          </a:xfrm>
        </p:grpSpPr>
        <p:cxnSp>
          <p:nvCxnSpPr>
            <p:cNvPr id="8" name="Право съединение 7"/>
            <p:cNvCxnSpPr/>
            <p:nvPr/>
          </p:nvCxnSpPr>
          <p:spPr>
            <a:xfrm>
              <a:off x="323528" y="404664"/>
              <a:ext cx="0" cy="6453336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Право съединение 8"/>
            <p:cNvCxnSpPr/>
            <p:nvPr/>
          </p:nvCxnSpPr>
          <p:spPr>
            <a:xfrm>
              <a:off x="166922" y="202901"/>
              <a:ext cx="7076" cy="6538467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Право съединение 9"/>
            <p:cNvCxnSpPr/>
            <p:nvPr/>
          </p:nvCxnSpPr>
          <p:spPr>
            <a:xfrm flipH="1">
              <a:off x="107504" y="6669360"/>
              <a:ext cx="8280920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Право съединение 10"/>
            <p:cNvCxnSpPr/>
            <p:nvPr/>
          </p:nvCxnSpPr>
          <p:spPr>
            <a:xfrm flipH="1">
              <a:off x="35496" y="6525344"/>
              <a:ext cx="8136904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1" r="31909" b="45266"/>
          <a:stretch/>
        </p:blipFill>
        <p:spPr>
          <a:xfrm>
            <a:off x="4318149" y="3068960"/>
            <a:ext cx="3638227" cy="3024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7893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 bwMode="gray">
          <a:xfrm>
            <a:off x="1259632" y="21832"/>
            <a:ext cx="6345260" cy="136815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rgbClr val="FFFF66"/>
                </a:solidFill>
              </a:rPr>
              <a:t>Ето ни и нас – едно </a:t>
            </a:r>
            <a:r>
              <a:rPr lang="bg-BG" sz="2800" b="1" dirty="0" smtClean="0">
                <a:solidFill>
                  <a:srgbClr val="FFFF66"/>
                </a:solidFill>
              </a:rPr>
              <a:t>голямо семейство в делници и празници</a:t>
            </a:r>
            <a:endParaRPr lang="bg-BG" sz="2800" b="1" dirty="0">
              <a:solidFill>
                <a:srgbClr val="FFFF66"/>
              </a:solidFill>
            </a:endParaRPr>
          </a:p>
        </p:txBody>
      </p:sp>
      <p:cxnSp>
        <p:nvCxnSpPr>
          <p:cNvPr id="6" name="Право съединение 5"/>
          <p:cNvCxnSpPr/>
          <p:nvPr/>
        </p:nvCxnSpPr>
        <p:spPr>
          <a:xfrm flipH="1">
            <a:off x="35496" y="6525344"/>
            <a:ext cx="8136904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7" name="Групиране 6"/>
          <p:cNvGrpSpPr/>
          <p:nvPr/>
        </p:nvGrpSpPr>
        <p:grpSpPr>
          <a:xfrm>
            <a:off x="35496" y="202901"/>
            <a:ext cx="8352928" cy="6655099"/>
            <a:chOff x="35496" y="202901"/>
            <a:chExt cx="8352928" cy="6655099"/>
          </a:xfrm>
        </p:grpSpPr>
        <p:cxnSp>
          <p:nvCxnSpPr>
            <p:cNvPr id="8" name="Право съединение 7"/>
            <p:cNvCxnSpPr/>
            <p:nvPr/>
          </p:nvCxnSpPr>
          <p:spPr>
            <a:xfrm>
              <a:off x="323528" y="404664"/>
              <a:ext cx="0" cy="6453336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Право съединение 8"/>
            <p:cNvCxnSpPr/>
            <p:nvPr/>
          </p:nvCxnSpPr>
          <p:spPr>
            <a:xfrm>
              <a:off x="166922" y="202901"/>
              <a:ext cx="7076" cy="6538467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Право съединение 9"/>
            <p:cNvCxnSpPr/>
            <p:nvPr/>
          </p:nvCxnSpPr>
          <p:spPr>
            <a:xfrm flipH="1">
              <a:off x="107504" y="6669360"/>
              <a:ext cx="8280920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Право съединение 10"/>
            <p:cNvCxnSpPr/>
            <p:nvPr/>
          </p:nvCxnSpPr>
          <p:spPr>
            <a:xfrm flipH="1">
              <a:off x="35496" y="6525344"/>
              <a:ext cx="8136904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15" b="5708"/>
          <a:stretch/>
        </p:blipFill>
        <p:spPr>
          <a:xfrm>
            <a:off x="3708541" y="2704704"/>
            <a:ext cx="1954714" cy="382064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Картина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38"/>
          <a:stretch/>
        </p:blipFill>
        <p:spPr>
          <a:xfrm>
            <a:off x="6516216" y="2532105"/>
            <a:ext cx="1959970" cy="39932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Картина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6" b="14253"/>
          <a:stretch/>
        </p:blipFill>
        <p:spPr>
          <a:xfrm>
            <a:off x="589436" y="2539025"/>
            <a:ext cx="2333536" cy="39863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Текстов контейнер 2"/>
          <p:cNvSpPr txBox="1">
            <a:spLocks/>
          </p:cNvSpPr>
          <p:nvPr/>
        </p:nvSpPr>
        <p:spPr>
          <a:xfrm>
            <a:off x="595132" y="2093646"/>
            <a:ext cx="8245879" cy="32724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Доброволческа дейност, конкурси, дейности по интереси и клубове</a:t>
            </a:r>
            <a:endParaRPr lang="bg-B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744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 bwMode="gray">
          <a:xfrm>
            <a:off x="1259632" y="21832"/>
            <a:ext cx="6345260" cy="136815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rgbClr val="FFFF66"/>
                </a:solidFill>
              </a:rPr>
              <a:t>Ето ни и нас – едно </a:t>
            </a:r>
            <a:r>
              <a:rPr lang="bg-BG" sz="2800" b="1" dirty="0" smtClean="0">
                <a:solidFill>
                  <a:srgbClr val="FFFF66"/>
                </a:solidFill>
              </a:rPr>
              <a:t>голямо семейство в делници и празници</a:t>
            </a:r>
            <a:endParaRPr lang="bg-BG" sz="2800" b="1" dirty="0">
              <a:solidFill>
                <a:srgbClr val="FFFF66"/>
              </a:solidFill>
            </a:endParaRPr>
          </a:p>
        </p:txBody>
      </p:sp>
      <p:cxnSp>
        <p:nvCxnSpPr>
          <p:cNvPr id="6" name="Право съединение 5"/>
          <p:cNvCxnSpPr/>
          <p:nvPr/>
        </p:nvCxnSpPr>
        <p:spPr>
          <a:xfrm flipH="1">
            <a:off x="35496" y="6525344"/>
            <a:ext cx="8136904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7" name="Групиране 6"/>
          <p:cNvGrpSpPr/>
          <p:nvPr/>
        </p:nvGrpSpPr>
        <p:grpSpPr>
          <a:xfrm>
            <a:off x="35496" y="202901"/>
            <a:ext cx="8352928" cy="6655099"/>
            <a:chOff x="35496" y="202901"/>
            <a:chExt cx="8352928" cy="6655099"/>
          </a:xfrm>
        </p:grpSpPr>
        <p:cxnSp>
          <p:nvCxnSpPr>
            <p:cNvPr id="8" name="Право съединение 7"/>
            <p:cNvCxnSpPr/>
            <p:nvPr/>
          </p:nvCxnSpPr>
          <p:spPr>
            <a:xfrm>
              <a:off x="323528" y="404664"/>
              <a:ext cx="0" cy="6453336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Право съединение 8"/>
            <p:cNvCxnSpPr/>
            <p:nvPr/>
          </p:nvCxnSpPr>
          <p:spPr>
            <a:xfrm>
              <a:off x="166922" y="202901"/>
              <a:ext cx="7076" cy="6538467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Право съединение 9"/>
            <p:cNvCxnSpPr/>
            <p:nvPr/>
          </p:nvCxnSpPr>
          <p:spPr>
            <a:xfrm flipH="1">
              <a:off x="107504" y="6669360"/>
              <a:ext cx="8280920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Право съединение 10"/>
            <p:cNvCxnSpPr/>
            <p:nvPr/>
          </p:nvCxnSpPr>
          <p:spPr>
            <a:xfrm flipH="1">
              <a:off x="35496" y="6525344"/>
              <a:ext cx="8136904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4" name="Текстов контейнер 2"/>
          <p:cNvSpPr txBox="1">
            <a:spLocks/>
          </p:cNvSpPr>
          <p:nvPr/>
        </p:nvSpPr>
        <p:spPr>
          <a:xfrm>
            <a:off x="2411760" y="2337055"/>
            <a:ext cx="4252137" cy="32724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Турнир </a:t>
            </a:r>
            <a:r>
              <a:rPr lang="bg-BG" b="1" dirty="0" smtClean="0">
                <a:solidFill>
                  <a:schemeClr val="accent2">
                    <a:lumMod val="75000"/>
                  </a:schemeClr>
                </a:solidFill>
              </a:rPr>
              <a:t>“Рицарят на Бялата дама“</a:t>
            </a:r>
            <a:endParaRPr lang="bg-BG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852936"/>
            <a:ext cx="7848872" cy="3531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7186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 bwMode="gray">
          <a:xfrm>
            <a:off x="1259632" y="21832"/>
            <a:ext cx="6345260" cy="136815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rgbClr val="FFFF66"/>
                </a:solidFill>
              </a:rPr>
              <a:t>Ето ни и нас – едно </a:t>
            </a:r>
            <a:r>
              <a:rPr lang="bg-BG" sz="2800" b="1" dirty="0" smtClean="0">
                <a:solidFill>
                  <a:srgbClr val="FFFF66"/>
                </a:solidFill>
              </a:rPr>
              <a:t>голямо семейство в делници и празници</a:t>
            </a:r>
            <a:endParaRPr lang="bg-BG" sz="2800" b="1" dirty="0">
              <a:solidFill>
                <a:srgbClr val="FFFF66"/>
              </a:solidFill>
            </a:endParaRPr>
          </a:p>
        </p:txBody>
      </p:sp>
      <p:cxnSp>
        <p:nvCxnSpPr>
          <p:cNvPr id="6" name="Право съединение 5"/>
          <p:cNvCxnSpPr/>
          <p:nvPr/>
        </p:nvCxnSpPr>
        <p:spPr>
          <a:xfrm flipH="1">
            <a:off x="35496" y="6525344"/>
            <a:ext cx="8136904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7" name="Групиране 6"/>
          <p:cNvGrpSpPr/>
          <p:nvPr/>
        </p:nvGrpSpPr>
        <p:grpSpPr>
          <a:xfrm>
            <a:off x="35496" y="202901"/>
            <a:ext cx="8352928" cy="6655099"/>
            <a:chOff x="35496" y="202901"/>
            <a:chExt cx="8352928" cy="6655099"/>
          </a:xfrm>
        </p:grpSpPr>
        <p:cxnSp>
          <p:nvCxnSpPr>
            <p:cNvPr id="8" name="Право съединение 7"/>
            <p:cNvCxnSpPr/>
            <p:nvPr/>
          </p:nvCxnSpPr>
          <p:spPr>
            <a:xfrm>
              <a:off x="323528" y="404664"/>
              <a:ext cx="0" cy="6453336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Право съединение 8"/>
            <p:cNvCxnSpPr/>
            <p:nvPr/>
          </p:nvCxnSpPr>
          <p:spPr>
            <a:xfrm>
              <a:off x="166922" y="202901"/>
              <a:ext cx="7076" cy="6538467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Право съединение 9"/>
            <p:cNvCxnSpPr/>
            <p:nvPr/>
          </p:nvCxnSpPr>
          <p:spPr>
            <a:xfrm flipH="1">
              <a:off x="107504" y="6669360"/>
              <a:ext cx="8280920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Право съединение 10"/>
            <p:cNvCxnSpPr/>
            <p:nvPr/>
          </p:nvCxnSpPr>
          <p:spPr>
            <a:xfrm flipH="1">
              <a:off x="35496" y="6525344"/>
              <a:ext cx="8136904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4" name="Текстов контейнер 2"/>
          <p:cNvSpPr txBox="1">
            <a:spLocks/>
          </p:cNvSpPr>
          <p:nvPr/>
        </p:nvSpPr>
        <p:spPr>
          <a:xfrm>
            <a:off x="2411760" y="2337055"/>
            <a:ext cx="4252137" cy="32724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g-BG" b="1" dirty="0" smtClean="0">
                <a:solidFill>
                  <a:schemeClr val="accent2">
                    <a:lumMod val="75000"/>
                  </a:schemeClr>
                </a:solidFill>
              </a:rPr>
              <a:t>Най-добър съм във…..</a:t>
            </a:r>
            <a:endParaRPr lang="bg-BG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58" y="3009881"/>
            <a:ext cx="4495264" cy="33714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204864"/>
            <a:ext cx="3168352" cy="42244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51629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 bwMode="gray">
          <a:xfrm>
            <a:off x="1259632" y="21832"/>
            <a:ext cx="6345260" cy="136815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rgbClr val="FFFF66"/>
                </a:solidFill>
              </a:rPr>
              <a:t>Ето ни и нас – едно </a:t>
            </a:r>
            <a:r>
              <a:rPr lang="bg-BG" sz="2800" b="1" dirty="0" smtClean="0">
                <a:solidFill>
                  <a:srgbClr val="FFFF66"/>
                </a:solidFill>
              </a:rPr>
              <a:t>голямо семейство в делници и празници</a:t>
            </a:r>
            <a:endParaRPr lang="bg-BG" sz="2800" b="1" dirty="0">
              <a:solidFill>
                <a:srgbClr val="FFFF66"/>
              </a:solidFill>
            </a:endParaRPr>
          </a:p>
        </p:txBody>
      </p:sp>
      <p:cxnSp>
        <p:nvCxnSpPr>
          <p:cNvPr id="6" name="Право съединение 5"/>
          <p:cNvCxnSpPr/>
          <p:nvPr/>
        </p:nvCxnSpPr>
        <p:spPr>
          <a:xfrm flipH="1">
            <a:off x="35496" y="6525344"/>
            <a:ext cx="8136904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7" name="Групиране 6"/>
          <p:cNvGrpSpPr/>
          <p:nvPr/>
        </p:nvGrpSpPr>
        <p:grpSpPr>
          <a:xfrm>
            <a:off x="35496" y="202901"/>
            <a:ext cx="8352928" cy="6655099"/>
            <a:chOff x="35496" y="202901"/>
            <a:chExt cx="8352928" cy="6655099"/>
          </a:xfrm>
        </p:grpSpPr>
        <p:cxnSp>
          <p:nvCxnSpPr>
            <p:cNvPr id="8" name="Право съединение 7"/>
            <p:cNvCxnSpPr/>
            <p:nvPr/>
          </p:nvCxnSpPr>
          <p:spPr>
            <a:xfrm>
              <a:off x="323528" y="404664"/>
              <a:ext cx="0" cy="6453336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Право съединение 8"/>
            <p:cNvCxnSpPr/>
            <p:nvPr/>
          </p:nvCxnSpPr>
          <p:spPr>
            <a:xfrm>
              <a:off x="166922" y="202901"/>
              <a:ext cx="7076" cy="6538467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Право съединение 9"/>
            <p:cNvCxnSpPr/>
            <p:nvPr/>
          </p:nvCxnSpPr>
          <p:spPr>
            <a:xfrm flipH="1">
              <a:off x="107504" y="6669360"/>
              <a:ext cx="8280920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Право съединение 10"/>
            <p:cNvCxnSpPr/>
            <p:nvPr/>
          </p:nvCxnSpPr>
          <p:spPr>
            <a:xfrm flipH="1">
              <a:off x="35496" y="6525344"/>
              <a:ext cx="8136904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4" name="Текстов контейнер 2"/>
          <p:cNvSpPr txBox="1">
            <a:spLocks/>
          </p:cNvSpPr>
          <p:nvPr/>
        </p:nvSpPr>
        <p:spPr>
          <a:xfrm>
            <a:off x="6046331" y="2276872"/>
            <a:ext cx="4252137" cy="32724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g-BG" b="1" dirty="0" smtClean="0">
                <a:solidFill>
                  <a:schemeClr val="accent2">
                    <a:lumMod val="75000"/>
                  </a:schemeClr>
                </a:solidFill>
              </a:rPr>
              <a:t>Най-добър съм във…..</a:t>
            </a:r>
            <a:endParaRPr lang="bg-BG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0" b="30803"/>
          <a:stretch/>
        </p:blipFill>
        <p:spPr>
          <a:xfrm>
            <a:off x="453634" y="2204864"/>
            <a:ext cx="5234038" cy="25530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Картина 1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502" t="8902"/>
          <a:stretch/>
        </p:blipFill>
        <p:spPr>
          <a:xfrm>
            <a:off x="3923928" y="4194767"/>
            <a:ext cx="5007313" cy="23194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72129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 txBox="1">
            <a:spLocks/>
          </p:cNvSpPr>
          <p:nvPr/>
        </p:nvSpPr>
        <p:spPr bwMode="gray">
          <a:xfrm>
            <a:off x="1259632" y="21832"/>
            <a:ext cx="6345260" cy="136815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0" i="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2800" b="1" dirty="0">
                <a:solidFill>
                  <a:srgbClr val="FFFF66"/>
                </a:solidFill>
              </a:rPr>
              <a:t>Ето ни и нас – едно </a:t>
            </a:r>
            <a:r>
              <a:rPr lang="bg-BG" sz="2800" b="1" dirty="0" smtClean="0">
                <a:solidFill>
                  <a:srgbClr val="FFFF66"/>
                </a:solidFill>
              </a:rPr>
              <a:t>голямо семейство в делници и празници</a:t>
            </a:r>
            <a:endParaRPr lang="bg-BG" sz="2800" b="1" dirty="0">
              <a:solidFill>
                <a:srgbClr val="FFFF66"/>
              </a:solidFill>
            </a:endParaRPr>
          </a:p>
        </p:txBody>
      </p:sp>
      <p:cxnSp>
        <p:nvCxnSpPr>
          <p:cNvPr id="6" name="Право съединение 5"/>
          <p:cNvCxnSpPr/>
          <p:nvPr/>
        </p:nvCxnSpPr>
        <p:spPr>
          <a:xfrm flipH="1">
            <a:off x="35496" y="6525344"/>
            <a:ext cx="8136904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7" name="Групиране 6"/>
          <p:cNvGrpSpPr/>
          <p:nvPr/>
        </p:nvGrpSpPr>
        <p:grpSpPr>
          <a:xfrm>
            <a:off x="35496" y="202901"/>
            <a:ext cx="8352928" cy="6655099"/>
            <a:chOff x="35496" y="202901"/>
            <a:chExt cx="8352928" cy="6655099"/>
          </a:xfrm>
        </p:grpSpPr>
        <p:cxnSp>
          <p:nvCxnSpPr>
            <p:cNvPr id="8" name="Право съединение 7"/>
            <p:cNvCxnSpPr/>
            <p:nvPr/>
          </p:nvCxnSpPr>
          <p:spPr>
            <a:xfrm>
              <a:off x="323528" y="404664"/>
              <a:ext cx="0" cy="6453336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Право съединение 8"/>
            <p:cNvCxnSpPr/>
            <p:nvPr/>
          </p:nvCxnSpPr>
          <p:spPr>
            <a:xfrm>
              <a:off x="166922" y="202901"/>
              <a:ext cx="7076" cy="6538467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Право съединение 9"/>
            <p:cNvCxnSpPr/>
            <p:nvPr/>
          </p:nvCxnSpPr>
          <p:spPr>
            <a:xfrm flipH="1">
              <a:off x="107504" y="6669360"/>
              <a:ext cx="8280920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Право съединение 10"/>
            <p:cNvCxnSpPr/>
            <p:nvPr/>
          </p:nvCxnSpPr>
          <p:spPr>
            <a:xfrm flipH="1">
              <a:off x="35496" y="6525344"/>
              <a:ext cx="8136904" cy="0"/>
            </a:xfrm>
            <a:prstGeom prst="line">
              <a:avLst/>
            </a:prstGeom>
            <a:ln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4" name="Текстов контейнер 2"/>
          <p:cNvSpPr txBox="1">
            <a:spLocks/>
          </p:cNvSpPr>
          <p:nvPr/>
        </p:nvSpPr>
        <p:spPr>
          <a:xfrm>
            <a:off x="3641233" y="2706016"/>
            <a:ext cx="5381994" cy="164868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83464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012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3444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0876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5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g-BG" b="1" dirty="0" smtClean="0">
                <a:solidFill>
                  <a:schemeClr val="accent2">
                    <a:lumMod val="75000"/>
                  </a:schemeClr>
                </a:solidFill>
              </a:rPr>
              <a:t>След пет години в ПАНСА…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bg-BG" b="1" dirty="0" smtClean="0">
                <a:solidFill>
                  <a:schemeClr val="accent2">
                    <a:lumMod val="75000"/>
                  </a:schemeClr>
                </a:solidFill>
              </a:rPr>
              <a:t> време е да си кажем „ДОВИЖДАНЕ“. 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bg-BG" b="1" dirty="0" smtClean="0">
                <a:solidFill>
                  <a:schemeClr val="accent2">
                    <a:lumMod val="75000"/>
                  </a:schemeClr>
                </a:solidFill>
              </a:rPr>
              <a:t>Ще Ви носим винаги в сърцата си! </a:t>
            </a:r>
            <a:endParaRPr lang="bg-BG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60" y="2060848"/>
            <a:ext cx="3093880" cy="44644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0882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66440" y="927099"/>
            <a:ext cx="7593992" cy="709865"/>
          </a:xfrm>
        </p:spPr>
        <p:txBody>
          <a:bodyPr/>
          <a:lstStyle/>
          <a:p>
            <a:r>
              <a:rPr lang="bg-BG" dirty="0" smtClean="0"/>
              <a:t>Така </a:t>
            </a:r>
            <a:r>
              <a:rPr lang="bg-BG" dirty="0" smtClean="0"/>
              <a:t>се </a:t>
            </a:r>
            <a:r>
              <a:rPr lang="bg-BG" dirty="0"/>
              <a:t>усъвършенстваме, учим, </a:t>
            </a:r>
            <a:r>
              <a:rPr lang="bg-BG" dirty="0" smtClean="0"/>
              <a:t>развиваме и почиваме… 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294673" y="2132103"/>
            <a:ext cx="1356492" cy="327242"/>
          </a:xfrm>
        </p:spPr>
        <p:txBody>
          <a:bodyPr/>
          <a:lstStyle/>
          <a:p>
            <a:r>
              <a:rPr lang="bg-BG" dirty="0" smtClean="0">
                <a:solidFill>
                  <a:schemeClr val="accent2">
                    <a:lumMod val="75000"/>
                  </a:schemeClr>
                </a:solidFill>
              </a:rPr>
              <a:t>творим</a:t>
            </a:r>
            <a:endParaRPr lang="bg-B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5508104" y="2132103"/>
            <a:ext cx="2265400" cy="431199"/>
          </a:xfrm>
        </p:spPr>
        <p:txBody>
          <a:bodyPr/>
          <a:lstStyle/>
          <a:p>
            <a:r>
              <a:rPr lang="bg-BG" dirty="0" smtClean="0"/>
              <a:t>              </a:t>
            </a:r>
            <a:r>
              <a:rPr lang="bg-BG" dirty="0">
                <a:solidFill>
                  <a:schemeClr val="accent2">
                    <a:lumMod val="75000"/>
                  </a:schemeClr>
                </a:solidFill>
              </a:rPr>
              <a:t>спортуваме</a:t>
            </a:r>
            <a:endParaRPr lang="bg-BG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1" name="Picture 3" descr="C:\Users\User\Desktop\17758670_418411018509820_2459075611177307681_o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07904" y="2564904"/>
            <a:ext cx="5001369" cy="375102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277" y="3187195"/>
            <a:ext cx="3764863" cy="2520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9" name="Групиране 8"/>
          <p:cNvGrpSpPr/>
          <p:nvPr/>
        </p:nvGrpSpPr>
        <p:grpSpPr>
          <a:xfrm>
            <a:off x="35496" y="202901"/>
            <a:ext cx="8352928" cy="6655099"/>
            <a:chOff x="35496" y="202901"/>
            <a:chExt cx="8352928" cy="6655099"/>
          </a:xfrm>
        </p:grpSpPr>
        <p:cxnSp>
          <p:nvCxnSpPr>
            <p:cNvPr id="10" name="Право съединение 9"/>
            <p:cNvCxnSpPr/>
            <p:nvPr/>
          </p:nvCxnSpPr>
          <p:spPr>
            <a:xfrm>
              <a:off x="323528" y="404664"/>
              <a:ext cx="0" cy="6453336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Право съединение 10"/>
            <p:cNvCxnSpPr/>
            <p:nvPr/>
          </p:nvCxnSpPr>
          <p:spPr>
            <a:xfrm>
              <a:off x="166922" y="202901"/>
              <a:ext cx="7076" cy="6538467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Право съединение 11"/>
            <p:cNvCxnSpPr/>
            <p:nvPr/>
          </p:nvCxnSpPr>
          <p:spPr>
            <a:xfrm flipH="1">
              <a:off x="107504" y="6669360"/>
              <a:ext cx="8280920" cy="0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Право съединение 12"/>
            <p:cNvCxnSpPr/>
            <p:nvPr/>
          </p:nvCxnSpPr>
          <p:spPr>
            <a:xfrm flipH="1">
              <a:off x="35496" y="6525344"/>
              <a:ext cx="8136904" cy="0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1822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66440" y="927099"/>
            <a:ext cx="7593992" cy="709865"/>
          </a:xfrm>
        </p:spPr>
        <p:txBody>
          <a:bodyPr/>
          <a:lstStyle/>
          <a:p>
            <a:pPr algn="ctr"/>
            <a:r>
              <a:rPr lang="bg-BG" dirty="0" smtClean="0"/>
              <a:t>Очакваме ви да се присъедините към нас!</a:t>
            </a:r>
            <a:endParaRPr lang="bg-BG" dirty="0"/>
          </a:p>
        </p:txBody>
      </p:sp>
      <p:grpSp>
        <p:nvGrpSpPr>
          <p:cNvPr id="9" name="Групиране 8"/>
          <p:cNvGrpSpPr/>
          <p:nvPr/>
        </p:nvGrpSpPr>
        <p:grpSpPr>
          <a:xfrm>
            <a:off x="35496" y="202901"/>
            <a:ext cx="8352928" cy="6655099"/>
            <a:chOff x="35496" y="202901"/>
            <a:chExt cx="8352928" cy="6655099"/>
          </a:xfrm>
        </p:grpSpPr>
        <p:cxnSp>
          <p:nvCxnSpPr>
            <p:cNvPr id="10" name="Право съединение 9"/>
            <p:cNvCxnSpPr/>
            <p:nvPr/>
          </p:nvCxnSpPr>
          <p:spPr>
            <a:xfrm>
              <a:off x="323528" y="404664"/>
              <a:ext cx="0" cy="6453336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Право съединение 10"/>
            <p:cNvCxnSpPr/>
            <p:nvPr/>
          </p:nvCxnSpPr>
          <p:spPr>
            <a:xfrm>
              <a:off x="166922" y="202901"/>
              <a:ext cx="7076" cy="6538467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Право съединение 11"/>
            <p:cNvCxnSpPr/>
            <p:nvPr/>
          </p:nvCxnSpPr>
          <p:spPr>
            <a:xfrm flipH="1">
              <a:off x="107504" y="6669360"/>
              <a:ext cx="8280920" cy="0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Право съединение 12"/>
            <p:cNvCxnSpPr/>
            <p:nvPr/>
          </p:nvCxnSpPr>
          <p:spPr>
            <a:xfrm flipH="1">
              <a:off x="35496" y="6525344"/>
              <a:ext cx="8136904" cy="0"/>
            </a:xfrm>
            <a:prstGeom prst="line">
              <a:avLst/>
            </a:prstGeom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pic>
        <p:nvPicPr>
          <p:cNvPr id="15" name="Картина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80" y="2155250"/>
            <a:ext cx="3220311" cy="42758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Картина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604" y="2176433"/>
            <a:ext cx="3204356" cy="42546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668991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Йон – заседателна зала">
  <a:themeElements>
    <a:clrScheme name="Топло синьо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Йон – заседателна зала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Йон – заседателна зала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7006</TotalTime>
  <Words>189</Words>
  <Application>Microsoft Office PowerPoint</Application>
  <PresentationFormat>Презентация на цял екран (4:3)</PresentationFormat>
  <Paragraphs>29</Paragraphs>
  <Slides>13</Slides>
  <Notes>7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Йон – заседателна зала</vt:lpstr>
      <vt:lpstr>Ще уча във Велико Търново, но къде ще пребивавам, как да стане?</vt:lpstr>
      <vt:lpstr>Няма задача без решение! Общинско ученическо общежитие „Кольо Фичето“</vt:lpstr>
      <vt:lpstr>Чудесни условия да приготвим храната си и да се погрижим за себе си</vt:lpstr>
      <vt:lpstr>Така учим и живеем</vt:lpstr>
      <vt:lpstr>Тренинги и консултации с психолога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Така се усъвършенстваме, учим, развиваме и почиваме… </vt:lpstr>
      <vt:lpstr>Очакваме ви да се присъедините към нас!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Ще уча във Велико Търново, но при тези скъпи квартири как да стане?</dc:title>
  <dc:creator>User</dc:creator>
  <cp:lastModifiedBy>User</cp:lastModifiedBy>
  <cp:revision>32</cp:revision>
  <dcterms:created xsi:type="dcterms:W3CDTF">2019-03-26T07:52:42Z</dcterms:created>
  <dcterms:modified xsi:type="dcterms:W3CDTF">2024-07-19T11:47:56Z</dcterms:modified>
</cp:coreProperties>
</file>